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301" r:id="rId11"/>
    <p:sldId id="299" r:id="rId12"/>
    <p:sldId id="300" r:id="rId13"/>
    <p:sldId id="302" r:id="rId14"/>
    <p:sldId id="263" r:id="rId15"/>
    <p:sldId id="264" r:id="rId16"/>
    <p:sldId id="265" r:id="rId17"/>
  </p:sldIdLst>
  <p:sldSz cx="9144000" cy="5143500" type="screen16x9"/>
  <p:notesSz cx="6858000" cy="9144000"/>
  <p:embeddedFontLst>
    <p:embeddedFont>
      <p:font typeface="Roboto" panose="020B0604020202020204" charset="0"/>
      <p:regular r:id="rId19"/>
      <p:bold r:id="rId20"/>
      <p:italic r:id="rId21"/>
      <p:boldItalic r:id="rId22"/>
    </p:embeddedFont>
    <p:embeddedFont>
      <p:font typeface="Roboto Medium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721631E-043C-42AB-A3D9-7DDACC1E361D}">
  <a:tblStyle styleId="{F721631E-043C-42AB-A3D9-7DDACC1E36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50" y="77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3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7473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0807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620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3954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{F721631E-043C-42AB-A3D9-7DDACC1E361D}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{F721631E-043C-42AB-A3D9-7DDACC1E361D}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18466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Организация учета расхода сырья в кондитерском производстве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>
              <a:lnSpc>
                <a:spcPct val="90000"/>
              </a:lnSpc>
            </a:pPr>
            <a:r>
              <a:rPr lang="ru-RU" sz="1900" dirty="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Архитектор 1С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2196395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Архитектурная схема (</a:t>
            </a:r>
            <a:r>
              <a:rPr lang="ru-RU" sz="2800" dirty="0">
                <a:solidFill>
                  <a:srgbClr val="282C33"/>
                </a:solidFill>
                <a:latin typeface="Graphik"/>
              </a:rPr>
              <a:t>ER-диаграмма</a:t>
            </a:r>
            <a:r>
              <a:rPr lang="en-US" sz="2800" dirty="0" smtClean="0"/>
              <a:t>)</a:t>
            </a:r>
            <a:endParaRPr sz="3000" dirty="0"/>
          </a:p>
        </p:txBody>
      </p:sp>
    </p:spTree>
    <p:extLst>
      <p:ext uri="{BB962C8B-B14F-4D97-AF65-F5344CB8AC3E}">
        <p14:creationId xmlns:p14="http://schemas.microsoft.com/office/powerpoint/2010/main" val="232166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3"/>
          <a:srcRect t="2539" b="2974"/>
          <a:stretch/>
        </p:blipFill>
        <p:spPr>
          <a:xfrm>
            <a:off x="980767" y="-7374"/>
            <a:ext cx="7462685" cy="511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4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dirty="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272455784"/>
              </p:ext>
            </p:extLst>
          </p:nvPr>
        </p:nvGraphicFramePr>
        <p:xfrm>
          <a:off x="952500" y="1718400"/>
          <a:ext cx="7239000" cy="2549596"/>
        </p:xfrm>
        <a:graphic>
          <a:graphicData uri="http://schemas.openxmlformats.org/drawingml/2006/table">
            <a:tbl>
              <a:tblPr>
                <a:noFill/>
                <a:tableStyleId>{F721631E-043C-42AB-A3D9-7DDACC1E361D}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 smtClean="0"/>
                        <a:t>Отработаны навыки технического проектирования.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Разработан технический проект и </a:t>
                      </a:r>
                      <a:r>
                        <a:rPr lang="en-US" sz="1600" dirty="0" smtClean="0"/>
                        <a:t>MVP </a:t>
                      </a:r>
                      <a:r>
                        <a:rPr lang="ru-RU" sz="1600" dirty="0" smtClean="0"/>
                        <a:t>продукта.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</a:t>
                      </a: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400" b="1" dirty="0" smtClean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Улучшены навыки работы с платформой 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Kafka.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-RU" sz="1000" baseline="0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60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Определены </a:t>
                      </a:r>
                      <a:r>
                        <a:rPr lang="ru-RU" sz="1600" baseline="0" dirty="0" smtClean="0">
                          <a:solidFill>
                            <a:schemeClr val="tx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аспекты, которые необходимо совершенствовать (проектирование объектов метаданных).</a:t>
                      </a:r>
                      <a:endParaRPr lang="ru-RU" sz="1600" dirty="0" smtClean="0">
                        <a:solidFill>
                          <a:schemeClr val="tx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 dirty="0">
                <a:solidFill>
                  <a:schemeClr val="dk1"/>
                </a:solidFill>
              </a:rPr>
              <a:t>Меня </a:t>
            </a:r>
            <a:r>
              <a:rPr lang="ru" sz="4000" dirty="0" smtClean="0">
                <a:solidFill>
                  <a:schemeClr val="dk1"/>
                </a:solidFill>
              </a:rPr>
              <a:t>хорошо видно</a:t>
            </a:r>
            <a:endParaRPr sz="40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dirty="0">
                <a:solidFill>
                  <a:schemeClr val="dk1"/>
                </a:solidFill>
              </a:rPr>
              <a:t>&amp; слышно?</a:t>
            </a:r>
            <a:endParaRPr sz="4000" dirty="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 lvl="0">
              <a:buSzPts val="1100"/>
            </a:pPr>
            <a:r>
              <a:rPr lang="ru" sz="3000" dirty="0"/>
              <a:t>Тема: </a:t>
            </a:r>
            <a:r>
              <a:rPr lang="ru-RU" dirty="0"/>
              <a:t>Организация учета расхода сырья в кондитерском производстве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500550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 b="1" dirty="0" smtClean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Ольга Левкина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500550" y="2893375"/>
            <a:ext cx="3193200" cy="904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ru" sz="1300" dirty="0" smtClean="0">
                <a:latin typeface="Roboto Medium"/>
                <a:ea typeface="Roboto Medium"/>
                <a:cs typeface="Roboto Medium"/>
                <a:sym typeface="Roboto Medium"/>
              </a:rPr>
              <a:t>Ведущий разработчик</a:t>
            </a:r>
          </a:p>
          <a:p>
            <a:pPr lvl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ru" sz="1300" dirty="0" smtClean="0">
              <a:latin typeface="Roboto Medium"/>
              <a:ea typeface="Roboto Medium"/>
              <a:cs typeface="Roboto Medium"/>
              <a:sym typeface="Roboto Medium"/>
            </a:endParaRPr>
          </a:p>
          <a:p>
            <a:pPr lvl="0">
              <a:lnSpc>
                <a:spcPct val="120000"/>
              </a:lnSpc>
            </a:pPr>
            <a:r>
              <a:rPr lang="ru" sz="1300" dirty="0" smtClean="0">
                <a:solidFill>
                  <a:srgbClr val="000000"/>
                </a:solidFill>
                <a:latin typeface="Roboto Medium"/>
                <a:ea typeface="Roboto Medium"/>
                <a:cs typeface="Roboto Medium"/>
                <a:sym typeface="Roboto Medium"/>
              </a:rPr>
              <a:t>8 </a:t>
            </a:r>
            <a:r>
              <a:rPr lang="ru-RU" sz="1200" dirty="0" smtClean="0"/>
              <a:t>лет </a:t>
            </a:r>
            <a:r>
              <a:rPr lang="ru-RU" sz="1200" dirty="0"/>
              <a:t>в разработке на 1С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2592784041"/>
              </p:ext>
            </p:extLst>
          </p:nvPr>
        </p:nvGraphicFramePr>
        <p:xfrm>
          <a:off x="560500" y="1142634"/>
          <a:ext cx="7239000" cy="3402942"/>
        </p:xfrm>
        <a:graphic>
          <a:graphicData uri="http://schemas.openxmlformats.org/drawingml/2006/table">
            <a:tbl>
              <a:tblPr>
                <a:noFill/>
                <a:tableStyleId>{F721631E-043C-42AB-A3D9-7DDACC1E361D}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+mj-lt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Необходимо автоматизировать</a:t>
                      </a:r>
                      <a:r>
                        <a:rPr lang="ru-RU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контроль за выполнением норм расхода сырья, необходимый</a:t>
                      </a:r>
                      <a:r>
                        <a:rPr lang="ru-RU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для кондитерского</a:t>
                      </a:r>
                      <a:r>
                        <a:rPr lang="ru-RU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предприятия.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Для выпускаемых изделий и материалов должны устанавливаться </a:t>
                      </a:r>
                      <a:r>
                        <a:rPr lang="ru-RU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нормативные проценты </a:t>
                      </a: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сухого вещества.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При выпуске изделий должна быть возможность автоматически</a:t>
                      </a:r>
                      <a:r>
                        <a:rPr lang="ru-RU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заполнить</a:t>
                      </a: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фактический процент сухого вещества в</a:t>
                      </a:r>
                      <a:r>
                        <a:rPr lang="ru-RU" sz="1400" b="0" i="0" u="none" strike="noStrike" cap="none" baseline="0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разрезе серий номенклатуры </a:t>
                      </a: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по данным из внешней системы.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Должен быть разработан отчет для сопоставления расхода по плану с фактическим расходом в натуре и в сухих веществах.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Какие технологии использовались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4088101266"/>
              </p:ext>
            </p:extLst>
          </p:nvPr>
        </p:nvGraphicFramePr>
        <p:xfrm>
          <a:off x="500550" y="1140400"/>
          <a:ext cx="7239000" cy="3157578"/>
        </p:xfrm>
        <a:graphic>
          <a:graphicData uri="http://schemas.openxmlformats.org/drawingml/2006/table">
            <a:tbl>
              <a:tblPr>
                <a:noFill/>
                <a:tableStyleId>{F721631E-043C-42AB-A3D9-7DDACC1E361D}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r>
                        <a:rPr lang="en-US" sz="1600" b="1" baseline="0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4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Нотация 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BPMN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4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Модель</a:t>
                      </a:r>
                      <a:r>
                        <a:rPr lang="en-US" sz="14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 </a:t>
                      </a: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C4 + ER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1</a:t>
                      </a:r>
                      <a:r>
                        <a:rPr lang="ru-RU" sz="1400" dirty="0" smtClean="0">
                          <a:solidFill>
                            <a:schemeClr val="dk1"/>
                          </a:solidFill>
                          <a:latin typeface="Roboto" panose="020B0604020202020204" charset="0"/>
                          <a:ea typeface="Roboto" panose="020B0604020202020204" charset="0"/>
                          <a:cs typeface="Roboto"/>
                          <a:sym typeface="Roboto"/>
                        </a:rPr>
                        <a:t>С:Накидка</a:t>
                      </a:r>
                      <a:endParaRPr sz="1400" dirty="0">
                        <a:solidFill>
                          <a:schemeClr val="dk1"/>
                        </a:solidFill>
                        <a:latin typeface="Roboto" panose="020B0604020202020204" charset="0"/>
                        <a:ea typeface="Roboto" panose="020B0604020202020204" charset="0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 smtClean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ru" sz="1600" b="1" dirty="0" smtClean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 smtClean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latin typeface="Roboto" panose="020B0604020202020204" charset="0"/>
                          <a:ea typeface="Roboto" panose="020B0604020202020204" charset="0"/>
                          <a:cs typeface="Arial"/>
                          <a:sym typeface="Arial"/>
                        </a:rPr>
                        <a:t>Инструмент модульных тестов </a:t>
                      </a:r>
                      <a:r>
                        <a:rPr lang="en-US" sz="1400" dirty="0" err="1" smtClean="0">
                          <a:latin typeface="Roboto" panose="020B0604020202020204" charset="0"/>
                          <a:ea typeface="Roboto" panose="020B0604020202020204" charset="0"/>
                        </a:rPr>
                        <a:t>YAxUnit</a:t>
                      </a:r>
                      <a:endParaRPr lang="ru-RU" sz="1400" dirty="0" smtClean="0">
                        <a:latin typeface="Roboto" panose="020B0604020202020204" charset="0"/>
                        <a:ea typeface="Roboto" panose="020B0604020202020204" charset="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 smtClean="0">
                        <a:latin typeface="Roboto" panose="020B0604020202020204" charset="0"/>
                        <a:ea typeface="Roboto" panose="020B0604020202020204" charset="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И</a:t>
                      </a:r>
                      <a:r>
                        <a:rPr lang="ru" sz="14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нструмент сценарного тестирования </a:t>
                      </a:r>
                      <a:r>
                        <a:rPr lang="en-US" sz="14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Vanessa-Automation</a:t>
                      </a:r>
                      <a:endParaRPr lang="ru-RU" sz="1400" dirty="0" smtClean="0">
                        <a:latin typeface="Roboto" panose="020B0604020202020204" charset="0"/>
                        <a:ea typeface="Roboto" panose="020B0604020202020204" charset="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400" dirty="0" smtClean="0">
                        <a:latin typeface="Roboto" panose="020B0604020202020204" charset="0"/>
                        <a:ea typeface="Roboto" panose="020B0604020202020204" charset="0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4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Распределенная потоковая платформа </a:t>
                      </a:r>
                      <a:r>
                        <a:rPr lang="en-US" sz="1400" dirty="0" smtClean="0">
                          <a:latin typeface="Roboto" panose="020B0604020202020204" charset="0"/>
                          <a:ea typeface="Roboto" panose="020B0604020202020204" charset="0"/>
                        </a:rPr>
                        <a:t>Kafka</a:t>
                      </a:r>
                      <a:endParaRPr lang="ru-RU" sz="1400" dirty="0" smtClean="0">
                        <a:latin typeface="Roboto" panose="020B0604020202020204" charset="0"/>
                        <a:ea typeface="Roboto" panose="020B0604020202020204" charset="0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220376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Модель </a:t>
            </a:r>
            <a:r>
              <a:rPr lang="ru-RU" sz="2800" dirty="0"/>
              <a:t>бизнес-процесса</a:t>
            </a:r>
            <a:endParaRPr sz="3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06" y="126506"/>
            <a:ext cx="8841658" cy="4893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6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ru-RU" sz="2800" dirty="0" smtClean="0"/>
              <a:t>Архитектурная схема (модель </a:t>
            </a:r>
            <a:r>
              <a:rPr lang="en-US" sz="2800" dirty="0" smtClean="0"/>
              <a:t>C4)</a:t>
            </a:r>
            <a:endParaRPr sz="30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6" y="878674"/>
            <a:ext cx="8649929" cy="4081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021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233</Words>
  <Application>Microsoft Office PowerPoint</Application>
  <PresentationFormat>Экран (16:9)</PresentationFormat>
  <Paragraphs>63</Paragraphs>
  <Slides>14</Slides>
  <Notes>14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Roboto</vt:lpstr>
      <vt:lpstr>Arial</vt:lpstr>
      <vt:lpstr>Roboto Medium</vt:lpstr>
      <vt:lpstr>Courier New</vt:lpstr>
      <vt:lpstr>Graphik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Организация учета расхода сырья в кондитерском производстве   </vt:lpstr>
      <vt:lpstr>План защиты</vt:lpstr>
      <vt:lpstr>Презентация PowerPoint</vt:lpstr>
      <vt:lpstr>Какие технологии использовались </vt:lpstr>
      <vt:lpstr>Модель бизнес-процесса</vt:lpstr>
      <vt:lpstr>Презентация PowerPoint</vt:lpstr>
      <vt:lpstr>Архитектурная схема (модель C4)</vt:lpstr>
      <vt:lpstr>Архитектурная схема (ER-диаграмма)</vt:lpstr>
      <vt:lpstr>Презентация PowerPoint</vt:lpstr>
      <vt:lpstr>Выводы 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Левкина Ольга Константиновна</cp:lastModifiedBy>
  <cp:revision>13</cp:revision>
  <dcterms:modified xsi:type="dcterms:W3CDTF">2025-09-22T08:37:04Z</dcterms:modified>
</cp:coreProperties>
</file>